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64" r:id="rId6"/>
    <p:sldId id="259" r:id="rId7"/>
    <p:sldId id="260" r:id="rId8"/>
    <p:sldId id="262" r:id="rId9"/>
    <p:sldId id="261" r:id="rId10"/>
    <p:sldId id="263" r:id="rId11"/>
  </p:sldIdLst>
  <p:sldSz cx="12188825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s-C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162" y="2130425"/>
            <a:ext cx="103605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828324" y="3886200"/>
            <a:ext cx="853217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ctr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64514" y="6356351"/>
            <a:ext cx="38597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O"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831431" y="-1621788"/>
            <a:ext cx="4525963" cy="109699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2059" marR="0" lvl="0" indent="7514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7795" marR="0" lvl="1" indent="6755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73531" marR="0" lvl="2" indent="7901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82942" marR="0" lvl="3" indent="2045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355" marR="0" lvl="4" indent="19044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01767" marR="0" lvl="5" indent="1763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11180" marR="0" lvl="6" indent="1621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20592" marR="0" lvl="7" indent="1480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30004" marR="0" lvl="8" indent="13396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4514" y="6356351"/>
            <a:ext cx="38597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O"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282377" y="1829157"/>
            <a:ext cx="5851525" cy="27424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695833" y="-811753"/>
            <a:ext cx="5851525" cy="8024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2059" marR="0" lvl="0" indent="7514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7795" marR="0" lvl="1" indent="6755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73531" marR="0" lvl="2" indent="7901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82942" marR="0" lvl="3" indent="2045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355" marR="0" lvl="4" indent="19044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01767" marR="0" lvl="5" indent="1763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11180" marR="0" lvl="6" indent="1621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20592" marR="0" lvl="7" indent="1480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30004" marR="0" lvl="8" indent="13396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4514" y="6356351"/>
            <a:ext cx="38597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O"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441" y="1600200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2059" marR="0" lvl="0" indent="7514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7795" marR="0" lvl="1" indent="6755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73531" marR="0" lvl="2" indent="7901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82942" marR="0" lvl="3" indent="2045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355" marR="0" lvl="4" indent="19044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01767" marR="0" lvl="5" indent="1763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11180" marR="0" lvl="6" indent="1621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20592" marR="0" lvl="7" indent="1480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30004" marR="0" lvl="8" indent="13396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164514" y="6356351"/>
            <a:ext cx="38597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O"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62833" y="4406901"/>
            <a:ext cx="103605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62833" y="2906713"/>
            <a:ext cx="103605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164514" y="6356351"/>
            <a:ext cx="38597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O"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09441" y="1600200"/>
            <a:ext cx="53833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2059" marR="0" lvl="0" indent="5291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7795" marR="0" lvl="1" indent="16754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73531" marR="0" lvl="2" indent="21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82942" marR="0" lvl="3" indent="-494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355" marR="0" lvl="4" indent="-635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01767" marR="0" lvl="5" indent="-776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11180" marR="0" lvl="6" indent="-91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20592" marR="0" lvl="7" indent="-10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30004" marR="0" lvl="8" indent="-1200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95985" y="1600200"/>
            <a:ext cx="53833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2059" marR="0" lvl="0" indent="5291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7795" marR="0" lvl="1" indent="16754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73531" marR="0" lvl="2" indent="218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82942" marR="0" lvl="3" indent="-494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355" marR="0" lvl="4" indent="-635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01767" marR="0" lvl="5" indent="-776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11180" marR="0" lvl="6" indent="-91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20592" marR="0" lvl="7" indent="-10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30004" marR="0" lvl="8" indent="-1200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164514" y="6356351"/>
            <a:ext cx="38597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O"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09441" y="1535112"/>
            <a:ext cx="538551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09441" y="2174875"/>
            <a:ext cx="5385514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2059" marR="0" lvl="0" indent="-45508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7795" marR="0" lvl="1" indent="-4039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73531" marR="0" lvl="2" indent="-353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82942" marR="0" lvl="3" indent="-3034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355" marR="0" lvl="4" indent="-31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01767" marR="0" lvl="5" indent="-3316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11180" marR="0" lvl="6" indent="-345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20592" marR="0" lvl="7" indent="-359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30004" marR="0" lvl="8" indent="-3740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91757" y="1535112"/>
            <a:ext cx="538762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91757" y="2174875"/>
            <a:ext cx="5387629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2059" marR="0" lvl="0" indent="-45508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7795" marR="0" lvl="1" indent="-4039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73531" marR="0" lvl="2" indent="-353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82942" marR="0" lvl="3" indent="-3034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355" marR="0" lvl="4" indent="-31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01767" marR="0" lvl="5" indent="-3316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11180" marR="0" lvl="6" indent="-345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20592" marR="0" lvl="7" indent="-3599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30004" marR="0" lvl="8" indent="-3740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164514" y="6356351"/>
            <a:ext cx="38597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O"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4514" y="6356351"/>
            <a:ext cx="38597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O"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164514" y="6356351"/>
            <a:ext cx="38597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O"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445" y="273050"/>
            <a:ext cx="401003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65492" y="273053"/>
            <a:ext cx="681389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2059" marR="0" lvl="0" indent="7514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7795" marR="0" lvl="1" indent="6755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73531" marR="0" lvl="2" indent="7901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82942" marR="0" lvl="3" indent="2045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355" marR="0" lvl="4" indent="19044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01767" marR="0" lvl="5" indent="1763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11180" marR="0" lvl="6" indent="1621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20592" marR="0" lvl="7" indent="1480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30004" marR="0" lvl="8" indent="13396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09445" y="1435103"/>
            <a:ext cx="4010039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164514" y="6356351"/>
            <a:ext cx="38597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O"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389093" y="4800601"/>
            <a:ext cx="7313293" cy="5667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2389093" y="612775"/>
            <a:ext cx="7313293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389093" y="5367339"/>
            <a:ext cx="7313293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4514" y="6356351"/>
            <a:ext cx="38597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O"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441" y="1600200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2059" marR="0" lvl="0" indent="7514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27795" marR="0" lvl="1" indent="67554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73531" marR="0" lvl="2" indent="7901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82942" marR="0" lvl="3" indent="2045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92355" marR="0" lvl="4" indent="19044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01767" marR="0" lvl="5" indent="17633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11180" marR="0" lvl="6" indent="1621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20592" marR="0" lvl="7" indent="1480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30004" marR="0" lvl="8" indent="13396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4514" y="6356351"/>
            <a:ext cx="38597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9411" marR="0" lvl="1" indent="-1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8823" marR="0" lvl="2" indent="-2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8237" marR="0" lvl="3" indent="-4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37649" marR="0" lvl="4" indent="-56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7061" marR="0" lvl="5" indent="-70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56473" marR="0" lvl="6" indent="-8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885" marR="0" lvl="7" indent="-98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75298" marR="0" lvl="8" indent="-112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s-CO"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3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aoLMqGIwU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rende-haciendo.webnode.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765820" y="1916832"/>
            <a:ext cx="4932295" cy="3003157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s-CO" sz="40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LAS TIC COMO APOYO PARA LA TRANSPOSICIÓN DIDÁCTICA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207870" y="1052736"/>
            <a:ext cx="5246582" cy="1143000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9BBB"/>
              </a:buClr>
              <a:buSzPct val="25000"/>
              <a:buFont typeface="Tahoma"/>
              <a:buNone/>
            </a:pPr>
            <a:r>
              <a:rPr lang="es-CO" sz="3200" b="1" i="0" u="none" strike="noStrike" cap="none" dirty="0">
                <a:solidFill>
                  <a:srgbClr val="139BBB"/>
                </a:solidFill>
                <a:latin typeface="Tahoma"/>
                <a:ea typeface="Tahoma"/>
                <a:cs typeface="Tahoma"/>
                <a:sym typeface="Tahoma"/>
              </a:rPr>
              <a:t>Tabla de Contenidos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295129" y="2332035"/>
            <a:ext cx="9860343" cy="3113187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2059" marR="0" lvl="0" indent="-3820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AutoNum type="arabicPeriod"/>
            </a:pPr>
            <a:r>
              <a:rPr lang="es-CO" sz="24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Introducción</a:t>
            </a:r>
          </a:p>
          <a:p>
            <a:pPr marL="382059" marR="0" lvl="0" indent="-3820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AutoNum type="arabicPeriod"/>
            </a:pPr>
            <a:r>
              <a:rPr lang="es-CO" sz="24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Objetivos</a:t>
            </a:r>
          </a:p>
          <a:p>
            <a:pPr marL="382059" marR="0" lvl="0" indent="-3820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AutoNum type="arabicPeriod"/>
            </a:pPr>
            <a:r>
              <a:rPr lang="es-CO" sz="24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Experiencia en el aula </a:t>
            </a:r>
          </a:p>
          <a:p>
            <a:pPr marL="382059" marR="0" lvl="0" indent="-3820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AutoNum type="arabicPeriod"/>
            </a:pPr>
            <a:r>
              <a:rPr lang="es-CO" sz="240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Conclusiones </a:t>
            </a:r>
          </a:p>
        </p:txBody>
      </p:sp>
      <p:cxnSp>
        <p:nvCxnSpPr>
          <p:cNvPr id="95" name="Shape 95"/>
          <p:cNvCxnSpPr/>
          <p:nvPr/>
        </p:nvCxnSpPr>
        <p:spPr>
          <a:xfrm>
            <a:off x="1295129" y="1904125"/>
            <a:ext cx="4362983" cy="0"/>
          </a:xfrm>
          <a:prstGeom prst="straightConnector1">
            <a:avLst/>
          </a:prstGeom>
          <a:noFill/>
          <a:ln w="25400" cap="flat" cmpd="sng">
            <a:solidFill>
              <a:srgbClr val="139B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254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69125" y="684402"/>
            <a:ext cx="5246700" cy="620099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9BBB"/>
              </a:buClr>
              <a:buSzPct val="25000"/>
              <a:buFont typeface="Tahoma"/>
              <a:buNone/>
            </a:pPr>
            <a:r>
              <a:rPr lang="es-CO" sz="3200" b="1" i="0" u="none" strike="noStrike" cap="none">
                <a:solidFill>
                  <a:srgbClr val="139BBB"/>
                </a:solidFill>
                <a:latin typeface="Tahoma"/>
                <a:ea typeface="Tahoma"/>
                <a:cs typeface="Tahoma"/>
                <a:sym typeface="Tahoma"/>
              </a:rPr>
              <a:t>Introducción</a:t>
            </a:r>
          </a:p>
        </p:txBody>
      </p:sp>
      <p:cxnSp>
        <p:nvCxnSpPr>
          <p:cNvPr id="101" name="Shape 101"/>
          <p:cNvCxnSpPr/>
          <p:nvPr/>
        </p:nvCxnSpPr>
        <p:spPr>
          <a:xfrm>
            <a:off x="3525503" y="1304508"/>
            <a:ext cx="4362900" cy="0"/>
          </a:xfrm>
          <a:prstGeom prst="straightConnector1">
            <a:avLst/>
          </a:prstGeom>
          <a:noFill/>
          <a:ln w="25400" cap="flat" cmpd="sng">
            <a:solidFill>
              <a:srgbClr val="139B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02" name="Shape 102"/>
          <p:cNvSpPr txBox="1"/>
          <p:nvPr/>
        </p:nvSpPr>
        <p:spPr>
          <a:xfrm>
            <a:off x="807150" y="1846350"/>
            <a:ext cx="10297199" cy="382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s-CO" sz="240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La transposición didáctica hace referencia al proceso de enseñanza donde el docente transfiere sus conocimientos a la población estudiantil, bien sea en forma magistral o en cualquier otra modalidad de enseñanza.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i="0" u="none" strike="noStrike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s-CO" sz="240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Las experiencias de aprendizaje influyen de manera decisiva en el concepto de lo que se tenga sobre el aprender y si ese concepto no es revaluado guiará toda revolución del conocimiento. El estudiante aprende de múltiples maneras, si existe una motivación por el deseo de aprender, ya que: “el pensamiento libre nos permite crear mejores esquemas  y aspirar a cosas mejores” Héctor Abad Gómez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s-CO" sz="22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¿QUÉ ES TRANSPOSICION DIDÁCTICA?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es-CO" sz="2700" dirty="0">
                <a:solidFill>
                  <a:schemeClr val="tx1"/>
                </a:solidFill>
              </a:rPr>
              <a:t>Es el mecanismo mediante el cual el maestro o profesor “toma” el conocimiento y lo transforma para presentarlo a sus alumnos. El conocimiento humano se gesta en la comunidad, este es el saber o conocimiento o contenido que el profesor debe manejar perfectamente para poder enseñárselo a sus estudiantes.</a:t>
            </a:r>
          </a:p>
          <a:p>
            <a:pPr indent="0">
              <a:buNone/>
            </a:pPr>
            <a:endParaRPr lang="es-CO" sz="2700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s-CO" sz="2700" i="1" dirty="0">
                <a:solidFill>
                  <a:schemeClr val="tx1"/>
                </a:solidFill>
              </a:rPr>
              <a:t>“La transposición didáctica es la transformación del saber, en un saber posible de ser enseñado”. (</a:t>
            </a:r>
            <a:r>
              <a:rPr lang="es-CO" sz="2700" dirty="0" err="1">
                <a:solidFill>
                  <a:schemeClr val="tx1"/>
                </a:solidFill>
              </a:rPr>
              <a:t>Chevallard</a:t>
            </a:r>
            <a:r>
              <a:rPr lang="es-CO" sz="2700" dirty="0">
                <a:solidFill>
                  <a:schemeClr val="tx1"/>
                </a:solidFill>
              </a:rPr>
              <a:t> (1991)</a:t>
            </a:r>
            <a:r>
              <a:rPr lang="es-CO" sz="2700" i="1" dirty="0">
                <a:solidFill>
                  <a:schemeClr val="tx1"/>
                </a:solidFill>
              </a:rPr>
              <a:t>)</a:t>
            </a:r>
            <a:endParaRPr lang="es-CO" sz="2700" dirty="0">
              <a:solidFill>
                <a:schemeClr val="tx1"/>
              </a:solidFill>
            </a:endParaRPr>
          </a:p>
          <a:p>
            <a:pPr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636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aoLMqGIwU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52520" y="1478280"/>
            <a:ext cx="7396480" cy="416052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84880" y="775752"/>
            <a:ext cx="7887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139BBB"/>
                </a:solidFill>
                <a:latin typeface="Tahoma"/>
                <a:ea typeface="Tahoma"/>
                <a:cs typeface="Tahoma"/>
                <a:sym typeface="Tahoma"/>
              </a:rPr>
              <a:t>LAS TIC: DESDE LA VISIÓN DE LOS ESTUDIANTES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2801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6288214" y="192271"/>
            <a:ext cx="3493817" cy="1143000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Tahoma"/>
              <a:buNone/>
            </a:pPr>
            <a:r>
              <a:rPr lang="es-CO" sz="429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OBJETIVOS </a:t>
            </a:r>
          </a:p>
        </p:txBody>
      </p:sp>
      <p:cxnSp>
        <p:nvCxnSpPr>
          <p:cNvPr id="108" name="Shape 108"/>
          <p:cNvCxnSpPr/>
          <p:nvPr/>
        </p:nvCxnSpPr>
        <p:spPr>
          <a:xfrm>
            <a:off x="5302323" y="1124744"/>
            <a:ext cx="5037698" cy="0"/>
          </a:xfrm>
          <a:prstGeom prst="straightConnector1">
            <a:avLst/>
          </a:prstGeom>
          <a:noFill/>
          <a:ln w="25400" cap="flat" cmpd="sng">
            <a:solidFill>
              <a:srgbClr val="139B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09" name="Shape 109"/>
          <p:cNvSpPr txBox="1"/>
          <p:nvPr/>
        </p:nvSpPr>
        <p:spPr>
          <a:xfrm>
            <a:off x="5302323" y="2350517"/>
            <a:ext cx="6336703" cy="3310727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4185316" y="1194566"/>
            <a:ext cx="7852407" cy="51218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s-CO" sz="2000" b="1" dirty="0">
                <a:latin typeface="Calibri" panose="020F0502020204030204" pitchFamily="34" charset="0"/>
              </a:rPr>
              <a:t>objetivo general:</a:t>
            </a:r>
            <a:endParaRPr lang="es-CO" sz="2000" dirty="0">
              <a:latin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Calibri" panose="020F0502020204030204" pitchFamily="34" charset="0"/>
              </a:rPr>
              <a:t>Diseñar un modelo virtual para diversificar y ampliar la enseñanza en la institución educativa Andrés Bello, utilizando las TIC como apoyo para la trasposición didáctica.  </a:t>
            </a:r>
          </a:p>
          <a:p>
            <a:endParaRPr lang="es-CO" sz="2000" b="1" dirty="0">
              <a:latin typeface="Calibri" panose="020F0502020204030204" pitchFamily="34" charset="0"/>
            </a:endParaRPr>
          </a:p>
          <a:p>
            <a:r>
              <a:rPr lang="es-CO" sz="2000" b="1" dirty="0">
                <a:latin typeface="Calibri" panose="020F0502020204030204" pitchFamily="34" charset="0"/>
              </a:rPr>
              <a:t>objetivos específicos:</a:t>
            </a:r>
            <a:endParaRPr lang="es-CO" sz="2000" dirty="0">
              <a:latin typeface="Calibri" panose="020F0502020204030204" pitchFamily="34" charset="0"/>
            </a:endParaRPr>
          </a:p>
          <a:p>
            <a:r>
              <a:rPr lang="es-CO" sz="2000" dirty="0">
                <a:latin typeface="Calibri" panose="020F0502020204030204" pitchFamily="34" charset="0"/>
              </a:rPr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Calibri" panose="020F0502020204030204" pitchFamily="34" charset="0"/>
              </a:rPr>
              <a:t>Especificar las temáticas de las asignaturas que integran el currículo.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Calibri" panose="020F0502020204030204" pitchFamily="34" charset="0"/>
              </a:rPr>
              <a:t>Preparar la infraestructura requerida para compartir los conocimientos de enseñanza virtual.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Calibri" panose="020F0502020204030204" pitchFamily="34" charset="0"/>
              </a:rPr>
              <a:t>Organizar el apoyo logístico en cuanto equipo, e instalaciones para captar o recopilar dichas temáticas.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Calibri" panose="020F0502020204030204" pitchFamily="34" charset="0"/>
              </a:rPr>
              <a:t>Presentar el informe pertinente para la aprobación y aceptación de esta modalidad de estudio, a nivel institucional y gubernamental. </a:t>
            </a:r>
          </a:p>
          <a:p>
            <a:r>
              <a:rPr lang="es-CO" sz="2000" dirty="0">
                <a:latin typeface="Calibri" panose="020F0502020204030204" pitchFamily="34" charset="0"/>
              </a:rPr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Shape 111" descr="https://lh3.googleusercontent.com/k2IVtvJCOJWXlGS4MFhFPbAF2qcN8JeHQfotdYgScJxHB0nkmPeEMNd_5SY6LNcYMFo7Vr5b0DG6fW7xGp8fCHRlDz2MSzgLqeUl3g_h-4_DL_pRvmmXnsKhA1O-XRPOLMkf7qryrLLi6RJBCyEzdL2tPwBkDqTqnWam5BETJJ6r-nu-52hRLCkm8NlQTNedbZ7NfJfZ-JgGZDbk5lQAlzx58fLeO-dOi4p-qRNLgc0rRUtOJIJiuzJ6efYBeS0Z4qMib_7gUbFw-OLps35Rz7Zv6H-O1qMMgU0zH-Q1uwBUiyIt5G-kEWcapvRlF1ESTPoK78P6CnKhVL0v4jYrPzBtToGEt-59pPe_WwrGxtGNrbeKDUcsdrYQc9APiL9jROEwbRqhYzSef8YRYxB0vJukdmJxyxnL7f34OmDuCtihKJEA0Sjs42rDor7eoG2DM77P8FlFrqosfodlFBO3abHfMEI5mV8dsvbGyqAYr8aPrq3bNAb5yrbCR5sKZXnrxS47X8d7NgOdCffNL5X9syZUbY7k1Y_puwGrIC_JWASlqbBU3OnNLVy4kfjsZQiDFXZOSjdOC6QYw4bWkHOvSC2A7Z7YeVpe=w1421-h799-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190" y="404662"/>
            <a:ext cx="3852123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90" y="2950738"/>
            <a:ext cx="3852123" cy="3435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2317088" y="713677"/>
            <a:ext cx="6938992" cy="1143000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Tahoma"/>
              <a:buNone/>
            </a:pPr>
            <a:r>
              <a:rPr lang="es-CO" sz="3959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EXPERIENCIA EN EL AULA </a:t>
            </a:r>
          </a:p>
        </p:txBody>
      </p:sp>
      <p:cxnSp>
        <p:nvCxnSpPr>
          <p:cNvPr id="118" name="Shape 118"/>
          <p:cNvCxnSpPr/>
          <p:nvPr/>
        </p:nvCxnSpPr>
        <p:spPr>
          <a:xfrm>
            <a:off x="2426530" y="1856676"/>
            <a:ext cx="6720108" cy="17600"/>
          </a:xfrm>
          <a:prstGeom prst="straightConnector1">
            <a:avLst/>
          </a:prstGeom>
          <a:noFill/>
          <a:ln w="25400" cap="flat" cmpd="sng">
            <a:solidFill>
              <a:srgbClr val="139B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35872" y="2464691"/>
            <a:ext cx="10969943" cy="3148318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s-CO" sz="25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El propósito fundamental del Uso Pedagógico de las TIC en el aula ha dado un  incremento al fortalecimiento de estrategias didácticas, orientando y brindando la posibilidad de mejorar las prácticas de trabajo, crear entornos de aprendizajes más dinámicos e interactivos para complementar el proceso de enseñanza y el aprendizaje de los estudiantes, facilitando el trabajo en equipo y el cultivo de actitudes sociales con la Comunidad de Aprendizaje. Alexandre </a:t>
            </a:r>
            <a:r>
              <a:rPr lang="es-CO" sz="25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Koyré</a:t>
            </a:r>
            <a:r>
              <a:rPr lang="es-CO" sz="25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dice: “Los caminos que conducen al hombre a un conocimiento son tan maravillosos como el conocimiento mismo”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endParaRPr lang="es-CO" sz="2500" dirty="0">
              <a:solidFill>
                <a:srgbClr val="262626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s-CO" sz="2500" dirty="0">
                <a:solidFill>
                  <a:srgbClr val="262626"/>
                </a:solidFill>
                <a:hlinkClick r:id="rId3"/>
              </a:rPr>
              <a:t>Visitar: </a:t>
            </a:r>
            <a:r>
              <a:rPr lang="es-CO" sz="25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Aprende haciendo</a:t>
            </a:r>
            <a:endParaRPr lang="es-CO" sz="25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65820" y="1628800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t" anchorCtr="0">
            <a:noAutofit/>
          </a:bodyPr>
          <a:lstStyle/>
          <a:p>
            <a:pPr marL="0" lvl="0" indent="0">
              <a:spcBef>
                <a:spcPts val="1720"/>
              </a:spcBef>
              <a:buSzPct val="25000"/>
              <a:buNone/>
            </a:pPr>
            <a:r>
              <a:rPr lang="es-CO" dirty="0"/>
              <a:t>Es importante buscar la forma de integrar a los demás docentes en proyectos transversales que involucren las TICS. Así como a promover los beneficios que se adquieren, como agilidad, ahorro de tiempo, desarrollo de habilidades, facilidad de acceso a diferentes medios de información que amplían las temáticas y motivan los estudiantes en su creatividad, convivencia y trabajo en equipo.</a:t>
            </a:r>
          </a:p>
          <a:p>
            <a:pPr marL="0" lvl="0" indent="0">
              <a:spcBef>
                <a:spcPts val="1720"/>
              </a:spcBef>
              <a:buSzPct val="25000"/>
              <a:buNone/>
            </a:pPr>
            <a:endParaRPr lang="es-CO" dirty="0"/>
          </a:p>
          <a:p>
            <a:pPr marL="0" lvl="0" indent="0">
              <a:spcBef>
                <a:spcPts val="1720"/>
              </a:spcBef>
              <a:buSzPct val="25000"/>
              <a:buNone/>
            </a:pPr>
            <a:endParaRPr lang="es-CO" dirty="0"/>
          </a:p>
          <a:p>
            <a:pPr marL="0" lvl="0" indent="0">
              <a:spcBef>
                <a:spcPts val="1720"/>
              </a:spcBef>
              <a:buSzPct val="25000"/>
              <a:buNone/>
            </a:pPr>
            <a:endParaRPr lang="es-CO" dirty="0"/>
          </a:p>
          <a:p>
            <a:pPr marL="0" lvl="0" indent="0">
              <a:spcBef>
                <a:spcPts val="1720"/>
              </a:spcBef>
              <a:buSzPct val="25000"/>
              <a:buNone/>
            </a:pPr>
            <a:endParaRPr lang="es-CO" dirty="0"/>
          </a:p>
          <a:p>
            <a:pPr marL="0" lvl="0" indent="0">
              <a:spcBef>
                <a:spcPts val="1720"/>
              </a:spcBef>
              <a:buSzPct val="25000"/>
              <a:buNone/>
            </a:pPr>
            <a:endParaRPr lang="es-CO" dirty="0"/>
          </a:p>
          <a:p>
            <a:pPr marL="0" lvl="0" indent="0">
              <a:spcBef>
                <a:spcPts val="1720"/>
              </a:spcBef>
              <a:buSzPct val="25000"/>
              <a:buNone/>
            </a:pPr>
            <a:endParaRPr lang="es-CO" dirty="0"/>
          </a:p>
          <a:p>
            <a:pPr marL="0" lvl="0" indent="0">
              <a:spcBef>
                <a:spcPts val="1720"/>
              </a:spcBef>
              <a:buSzPct val="25000"/>
              <a:buNone/>
            </a:pPr>
            <a:endParaRPr lang="es-CO" dirty="0"/>
          </a:p>
          <a:p>
            <a:pPr marL="0" lvl="0" indent="0">
              <a:spcBef>
                <a:spcPts val="1720"/>
              </a:spcBef>
              <a:buSzPct val="25000"/>
              <a:buNone/>
            </a:pPr>
            <a:endParaRPr lang="es-CO" dirty="0"/>
          </a:p>
          <a:p>
            <a:pPr marL="0" lvl="0" indent="0">
              <a:spcBef>
                <a:spcPts val="1720"/>
              </a:spcBef>
              <a:buSzPct val="25000"/>
              <a:buNone/>
            </a:pPr>
            <a:endParaRPr lang="es-CO" dirty="0"/>
          </a:p>
          <a:p>
            <a:pPr marL="0" lvl="0" indent="0">
              <a:spcBef>
                <a:spcPts val="1720"/>
              </a:spcBef>
              <a:buSzPct val="25000"/>
              <a:buNone/>
            </a:pPr>
            <a:r>
              <a:rPr lang="es-CO" dirty="0"/>
              <a:t> 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3668400" y="628575"/>
            <a:ext cx="5164800" cy="801900"/>
          </a:xfrm>
          <a:prstGeom prst="rect">
            <a:avLst/>
          </a:prstGeom>
          <a:noFill/>
          <a:ln>
            <a:noFill/>
          </a:ln>
        </p:spPr>
        <p:txBody>
          <a:bodyPr lIns="101875" tIns="50925" rIns="101875" bIns="5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Tahoma"/>
              <a:buNone/>
            </a:pPr>
            <a:r>
              <a:rPr lang="es-CO" sz="4290" b="1" i="0" u="none" strike="noStrike" cap="non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CONCLUSIÓN</a:t>
            </a:r>
          </a:p>
        </p:txBody>
      </p:sp>
      <p:cxnSp>
        <p:nvCxnSpPr>
          <p:cNvPr id="133" name="Shape 133"/>
          <p:cNvCxnSpPr/>
          <p:nvPr/>
        </p:nvCxnSpPr>
        <p:spPr>
          <a:xfrm>
            <a:off x="2450527" y="1412775"/>
            <a:ext cx="6720000" cy="17700"/>
          </a:xfrm>
          <a:prstGeom prst="straightConnector1">
            <a:avLst/>
          </a:prstGeom>
          <a:noFill/>
          <a:ln w="25400" cap="flat" cmpd="sng">
            <a:solidFill>
              <a:srgbClr val="139B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254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50" y="0"/>
            <a:ext cx="121843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471356" y="239436"/>
            <a:ext cx="9000999" cy="52188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s-CO" sz="4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“No hay método para aprender, hay métodos para comprender”.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s-CO" sz="4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Clara Inés Ríos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s-CO" sz="4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“Uno sólo puede enseñar el amor de algo”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s-CO" sz="4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Jorge Luis Borges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448</Words>
  <Application>Microsoft Office PowerPoint</Application>
  <PresentationFormat>Personalizado</PresentationFormat>
  <Paragraphs>53</Paragraphs>
  <Slides>10</Slides>
  <Notes>8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</vt:lpstr>
      <vt:lpstr>Tahoma</vt:lpstr>
      <vt:lpstr>Arial</vt:lpstr>
      <vt:lpstr>Tema de Office</vt:lpstr>
      <vt:lpstr>LAS TIC COMO APOYO PARA LA TRANSPOSICIÓN DIDÁCTICA</vt:lpstr>
      <vt:lpstr>Tabla de Contenidos</vt:lpstr>
      <vt:lpstr>Introducción</vt:lpstr>
      <vt:lpstr>¿QUÉ ES TRANSPOSICION DIDÁCTICA?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TIC COMO APOYO EN LA TRANSPOSICIÓN DIDÁCTICA</dc:title>
  <dc:creator>Alumno</dc:creator>
  <cp:lastModifiedBy>hogar</cp:lastModifiedBy>
  <cp:revision>10</cp:revision>
  <dcterms:modified xsi:type="dcterms:W3CDTF">2016-08-17T11:26:22Z</dcterms:modified>
</cp:coreProperties>
</file>